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9"/>
  </p:notesMasterIdLst>
  <p:sldIdLst>
    <p:sldId id="256" r:id="rId2"/>
    <p:sldId id="258" r:id="rId3"/>
    <p:sldId id="259" r:id="rId4"/>
    <p:sldId id="260" r:id="rId5"/>
    <p:sldId id="261" r:id="rId6"/>
    <p:sldId id="273" r:id="rId7"/>
    <p:sldId id="274" r:id="rId8"/>
    <p:sldId id="275" r:id="rId9"/>
    <p:sldId id="276" r:id="rId10"/>
    <p:sldId id="262" r:id="rId11"/>
    <p:sldId id="277" r:id="rId12"/>
    <p:sldId id="263" r:id="rId13"/>
    <p:sldId id="264" r:id="rId14"/>
    <p:sldId id="293" r:id="rId15"/>
    <p:sldId id="265"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2" r:id="rId29"/>
    <p:sldId id="291" r:id="rId30"/>
    <p:sldId id="298" r:id="rId31"/>
    <p:sldId id="296" r:id="rId32"/>
    <p:sldId id="267" r:id="rId33"/>
    <p:sldId id="299" r:id="rId34"/>
    <p:sldId id="300" r:id="rId35"/>
    <p:sldId id="268" r:id="rId36"/>
    <p:sldId id="269" r:id="rId37"/>
    <p:sldId id="270" r:id="rId38"/>
    <p:sldId id="301" r:id="rId39"/>
    <p:sldId id="294" r:id="rId40"/>
    <p:sldId id="302" r:id="rId41"/>
    <p:sldId id="303" r:id="rId42"/>
    <p:sldId id="304" r:id="rId43"/>
    <p:sldId id="305" r:id="rId44"/>
    <p:sldId id="272" r:id="rId45"/>
    <p:sldId id="306" r:id="rId46"/>
    <p:sldId id="307" r:id="rId47"/>
    <p:sldId id="308"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8481A0-F98A-43B6-9B63-53B90A182FF2}" type="datetimeFigureOut">
              <a:rPr lang="en-US" smtClean="0"/>
              <a:t>08-Mar-20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3D1B48-8D81-40E8-8DCD-4BD51B29C65A}" type="slidenum">
              <a:rPr lang="en-US" smtClean="0"/>
              <a:t>‹#›</a:t>
            </a:fld>
            <a:endParaRPr lang="en-US"/>
          </a:p>
        </p:txBody>
      </p:sp>
    </p:spTree>
    <p:extLst>
      <p:ext uri="{BB962C8B-B14F-4D97-AF65-F5344CB8AC3E}">
        <p14:creationId xmlns:p14="http://schemas.microsoft.com/office/powerpoint/2010/main" val="4142028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619B54-FD4F-401B-8952-5FB0C3DBBFCD}" type="datetime1">
              <a:rPr lang="en-US" smtClean="0"/>
              <a:t>08-Mar-20</a:t>
            </a:fld>
            <a:endParaRPr lang="en-US"/>
          </a:p>
        </p:txBody>
      </p:sp>
      <p:sp>
        <p:nvSpPr>
          <p:cNvPr id="5" name="Footer Placeholder 4"/>
          <p:cNvSpPr>
            <a:spLocks noGrp="1"/>
          </p:cNvSpPr>
          <p:nvPr>
            <p:ph type="ftr" sz="quarter" idx="11"/>
          </p:nvPr>
        </p:nvSpPr>
        <p:spPr/>
        <p:txBody>
          <a:bodyPr/>
          <a:lstStyle/>
          <a:p>
            <a:r>
              <a:rPr lang="en-US"/>
              <a:t>MS</a:t>
            </a:r>
          </a:p>
        </p:txBody>
      </p:sp>
      <p:sp>
        <p:nvSpPr>
          <p:cNvPr id="6" name="Slide Number Placeholder 5"/>
          <p:cNvSpPr>
            <a:spLocks noGrp="1"/>
          </p:cNvSpPr>
          <p:nvPr>
            <p:ph type="sldNum" sz="quarter" idx="12"/>
          </p:nvPr>
        </p:nvSpPr>
        <p:spPr/>
        <p:txBody>
          <a:bodyPr/>
          <a:lstStyle/>
          <a:p>
            <a:fld id="{FD42174A-8CBA-40AA-B387-FA1609FF6A6E}"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9837C4-8A00-4190-B9C7-D280BADD1D5A}" type="datetime1">
              <a:rPr lang="en-US" smtClean="0"/>
              <a:t>08-Mar-20</a:t>
            </a:fld>
            <a:endParaRPr lang="en-US"/>
          </a:p>
        </p:txBody>
      </p:sp>
      <p:sp>
        <p:nvSpPr>
          <p:cNvPr id="5" name="Footer Placeholder 4"/>
          <p:cNvSpPr>
            <a:spLocks noGrp="1"/>
          </p:cNvSpPr>
          <p:nvPr>
            <p:ph type="ftr" sz="quarter" idx="11"/>
          </p:nvPr>
        </p:nvSpPr>
        <p:spPr/>
        <p:txBody>
          <a:bodyPr/>
          <a:lstStyle/>
          <a:p>
            <a:r>
              <a:rPr lang="en-US"/>
              <a:t>MS</a:t>
            </a:r>
          </a:p>
        </p:txBody>
      </p:sp>
      <p:sp>
        <p:nvSpPr>
          <p:cNvPr id="6" name="Slide Number Placeholder 5"/>
          <p:cNvSpPr>
            <a:spLocks noGrp="1"/>
          </p:cNvSpPr>
          <p:nvPr>
            <p:ph type="sldNum" sz="quarter" idx="12"/>
          </p:nvPr>
        </p:nvSpPr>
        <p:spPr/>
        <p:txBody>
          <a:bodyPr/>
          <a:lstStyle/>
          <a:p>
            <a:fld id="{FD42174A-8CBA-40AA-B387-FA1609FF6A6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7A76D3-CB93-40A1-8035-F00E3FCEA75A}" type="datetime1">
              <a:rPr lang="en-US" smtClean="0"/>
              <a:t>08-Mar-20</a:t>
            </a:fld>
            <a:endParaRPr lang="en-US"/>
          </a:p>
        </p:txBody>
      </p:sp>
      <p:sp>
        <p:nvSpPr>
          <p:cNvPr id="5" name="Footer Placeholder 4"/>
          <p:cNvSpPr>
            <a:spLocks noGrp="1"/>
          </p:cNvSpPr>
          <p:nvPr>
            <p:ph type="ftr" sz="quarter" idx="11"/>
          </p:nvPr>
        </p:nvSpPr>
        <p:spPr/>
        <p:txBody>
          <a:bodyPr/>
          <a:lstStyle/>
          <a:p>
            <a:r>
              <a:rPr lang="en-US"/>
              <a:t>MS</a:t>
            </a:r>
          </a:p>
        </p:txBody>
      </p:sp>
      <p:sp>
        <p:nvSpPr>
          <p:cNvPr id="6" name="Slide Number Placeholder 5"/>
          <p:cNvSpPr>
            <a:spLocks noGrp="1"/>
          </p:cNvSpPr>
          <p:nvPr>
            <p:ph type="sldNum" sz="quarter" idx="12"/>
          </p:nvPr>
        </p:nvSpPr>
        <p:spPr/>
        <p:txBody>
          <a:bodyPr/>
          <a:lstStyle/>
          <a:p>
            <a:fld id="{FD42174A-8CBA-40AA-B387-FA1609FF6A6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C886B2-F04B-43EF-A0AF-0D7042ECA709}" type="datetime1">
              <a:rPr lang="en-US" smtClean="0"/>
              <a:t>08-Mar-20</a:t>
            </a:fld>
            <a:endParaRPr lang="en-US"/>
          </a:p>
        </p:txBody>
      </p:sp>
      <p:sp>
        <p:nvSpPr>
          <p:cNvPr id="5" name="Footer Placeholder 4"/>
          <p:cNvSpPr>
            <a:spLocks noGrp="1"/>
          </p:cNvSpPr>
          <p:nvPr>
            <p:ph type="ftr" sz="quarter" idx="11"/>
          </p:nvPr>
        </p:nvSpPr>
        <p:spPr/>
        <p:txBody>
          <a:bodyPr/>
          <a:lstStyle/>
          <a:p>
            <a:r>
              <a:rPr lang="en-US"/>
              <a:t>MS</a:t>
            </a:r>
          </a:p>
        </p:txBody>
      </p:sp>
      <p:sp>
        <p:nvSpPr>
          <p:cNvPr id="6" name="Slide Number Placeholder 5"/>
          <p:cNvSpPr>
            <a:spLocks noGrp="1"/>
          </p:cNvSpPr>
          <p:nvPr>
            <p:ph type="sldNum" sz="quarter" idx="12"/>
          </p:nvPr>
        </p:nvSpPr>
        <p:spPr/>
        <p:txBody>
          <a:bodyPr/>
          <a:lstStyle/>
          <a:p>
            <a:fld id="{FD42174A-8CBA-40AA-B387-FA1609FF6A6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EAC4D-9E28-41C4-B334-DE57A8B77C58}" type="datetime1">
              <a:rPr lang="en-US" smtClean="0"/>
              <a:t>08-Mar-20</a:t>
            </a:fld>
            <a:endParaRPr lang="en-US"/>
          </a:p>
        </p:txBody>
      </p:sp>
      <p:sp>
        <p:nvSpPr>
          <p:cNvPr id="5" name="Footer Placeholder 4"/>
          <p:cNvSpPr>
            <a:spLocks noGrp="1"/>
          </p:cNvSpPr>
          <p:nvPr>
            <p:ph type="ftr" sz="quarter" idx="11"/>
          </p:nvPr>
        </p:nvSpPr>
        <p:spPr/>
        <p:txBody>
          <a:bodyPr/>
          <a:lstStyle/>
          <a:p>
            <a:r>
              <a:rPr lang="en-US"/>
              <a:t>MS</a:t>
            </a:r>
          </a:p>
        </p:txBody>
      </p:sp>
      <p:sp>
        <p:nvSpPr>
          <p:cNvPr id="6" name="Slide Number Placeholder 5"/>
          <p:cNvSpPr>
            <a:spLocks noGrp="1"/>
          </p:cNvSpPr>
          <p:nvPr>
            <p:ph type="sldNum" sz="quarter" idx="12"/>
          </p:nvPr>
        </p:nvSpPr>
        <p:spPr/>
        <p:txBody>
          <a:bodyPr/>
          <a:lstStyle/>
          <a:p>
            <a:fld id="{FD42174A-8CBA-40AA-B387-FA1609FF6A6E}"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EC7C9B-FB1C-4987-8565-BE7D4296BB83}" type="datetime1">
              <a:rPr lang="en-US" smtClean="0"/>
              <a:t>08-Mar-20</a:t>
            </a:fld>
            <a:endParaRPr lang="en-US"/>
          </a:p>
        </p:txBody>
      </p:sp>
      <p:sp>
        <p:nvSpPr>
          <p:cNvPr id="6" name="Footer Placeholder 5"/>
          <p:cNvSpPr>
            <a:spLocks noGrp="1"/>
          </p:cNvSpPr>
          <p:nvPr>
            <p:ph type="ftr" sz="quarter" idx="11"/>
          </p:nvPr>
        </p:nvSpPr>
        <p:spPr/>
        <p:txBody>
          <a:bodyPr/>
          <a:lstStyle/>
          <a:p>
            <a:r>
              <a:rPr lang="en-US"/>
              <a:t>MS</a:t>
            </a:r>
          </a:p>
        </p:txBody>
      </p:sp>
      <p:sp>
        <p:nvSpPr>
          <p:cNvPr id="7" name="Slide Number Placeholder 6"/>
          <p:cNvSpPr>
            <a:spLocks noGrp="1"/>
          </p:cNvSpPr>
          <p:nvPr>
            <p:ph type="sldNum" sz="quarter" idx="12"/>
          </p:nvPr>
        </p:nvSpPr>
        <p:spPr/>
        <p:txBody>
          <a:bodyPr/>
          <a:lstStyle/>
          <a:p>
            <a:fld id="{FD42174A-8CBA-40AA-B387-FA1609FF6A6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748220-E566-467D-B216-B2B296FB083F}" type="datetime1">
              <a:rPr lang="en-US" smtClean="0"/>
              <a:t>08-Mar-20</a:t>
            </a:fld>
            <a:endParaRPr lang="en-US"/>
          </a:p>
        </p:txBody>
      </p:sp>
      <p:sp>
        <p:nvSpPr>
          <p:cNvPr id="8" name="Footer Placeholder 7"/>
          <p:cNvSpPr>
            <a:spLocks noGrp="1"/>
          </p:cNvSpPr>
          <p:nvPr>
            <p:ph type="ftr" sz="quarter" idx="11"/>
          </p:nvPr>
        </p:nvSpPr>
        <p:spPr/>
        <p:txBody>
          <a:bodyPr/>
          <a:lstStyle/>
          <a:p>
            <a:r>
              <a:rPr lang="en-US"/>
              <a:t>MS</a:t>
            </a:r>
          </a:p>
        </p:txBody>
      </p:sp>
      <p:sp>
        <p:nvSpPr>
          <p:cNvPr id="9" name="Slide Number Placeholder 8"/>
          <p:cNvSpPr>
            <a:spLocks noGrp="1"/>
          </p:cNvSpPr>
          <p:nvPr>
            <p:ph type="sldNum" sz="quarter" idx="12"/>
          </p:nvPr>
        </p:nvSpPr>
        <p:spPr/>
        <p:txBody>
          <a:bodyPr/>
          <a:lstStyle/>
          <a:p>
            <a:fld id="{FD42174A-8CBA-40AA-B387-FA1609FF6A6E}"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B1F750-29AB-47D2-97A3-141EDED32299}" type="datetime1">
              <a:rPr lang="en-US" smtClean="0"/>
              <a:t>08-Mar-20</a:t>
            </a:fld>
            <a:endParaRPr lang="en-US"/>
          </a:p>
        </p:txBody>
      </p:sp>
      <p:sp>
        <p:nvSpPr>
          <p:cNvPr id="4" name="Footer Placeholder 3"/>
          <p:cNvSpPr>
            <a:spLocks noGrp="1"/>
          </p:cNvSpPr>
          <p:nvPr>
            <p:ph type="ftr" sz="quarter" idx="11"/>
          </p:nvPr>
        </p:nvSpPr>
        <p:spPr/>
        <p:txBody>
          <a:bodyPr/>
          <a:lstStyle/>
          <a:p>
            <a:r>
              <a:rPr lang="en-US"/>
              <a:t>MS</a:t>
            </a:r>
          </a:p>
        </p:txBody>
      </p:sp>
      <p:sp>
        <p:nvSpPr>
          <p:cNvPr id="5" name="Slide Number Placeholder 4"/>
          <p:cNvSpPr>
            <a:spLocks noGrp="1"/>
          </p:cNvSpPr>
          <p:nvPr>
            <p:ph type="sldNum" sz="quarter" idx="12"/>
          </p:nvPr>
        </p:nvSpPr>
        <p:spPr/>
        <p:txBody>
          <a:bodyPr/>
          <a:lstStyle/>
          <a:p>
            <a:fld id="{FD42174A-8CBA-40AA-B387-FA1609FF6A6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A10F3-1843-4D5D-A14C-90A3DFC78A68}" type="datetime1">
              <a:rPr lang="en-US" smtClean="0"/>
              <a:t>08-Mar-20</a:t>
            </a:fld>
            <a:endParaRPr lang="en-US"/>
          </a:p>
        </p:txBody>
      </p:sp>
      <p:sp>
        <p:nvSpPr>
          <p:cNvPr id="3" name="Footer Placeholder 2"/>
          <p:cNvSpPr>
            <a:spLocks noGrp="1"/>
          </p:cNvSpPr>
          <p:nvPr>
            <p:ph type="ftr" sz="quarter" idx="11"/>
          </p:nvPr>
        </p:nvSpPr>
        <p:spPr/>
        <p:txBody>
          <a:bodyPr/>
          <a:lstStyle/>
          <a:p>
            <a:r>
              <a:rPr lang="en-US"/>
              <a:t>MS</a:t>
            </a:r>
          </a:p>
        </p:txBody>
      </p:sp>
      <p:sp>
        <p:nvSpPr>
          <p:cNvPr id="4" name="Slide Number Placeholder 3"/>
          <p:cNvSpPr>
            <a:spLocks noGrp="1"/>
          </p:cNvSpPr>
          <p:nvPr>
            <p:ph type="sldNum" sz="quarter" idx="12"/>
          </p:nvPr>
        </p:nvSpPr>
        <p:spPr/>
        <p:txBody>
          <a:bodyPr/>
          <a:lstStyle/>
          <a:p>
            <a:fld id="{FD42174A-8CBA-40AA-B387-FA1609FF6A6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9E660D-F20C-41FF-8C0A-A1623295EA53}" type="datetime1">
              <a:rPr lang="en-US" smtClean="0"/>
              <a:t>08-Mar-20</a:t>
            </a:fld>
            <a:endParaRPr lang="en-US"/>
          </a:p>
        </p:txBody>
      </p:sp>
      <p:sp>
        <p:nvSpPr>
          <p:cNvPr id="6" name="Footer Placeholder 5"/>
          <p:cNvSpPr>
            <a:spLocks noGrp="1"/>
          </p:cNvSpPr>
          <p:nvPr>
            <p:ph type="ftr" sz="quarter" idx="11"/>
          </p:nvPr>
        </p:nvSpPr>
        <p:spPr/>
        <p:txBody>
          <a:bodyPr/>
          <a:lstStyle/>
          <a:p>
            <a:r>
              <a:rPr lang="en-US"/>
              <a:t>MS</a:t>
            </a:r>
          </a:p>
        </p:txBody>
      </p:sp>
      <p:sp>
        <p:nvSpPr>
          <p:cNvPr id="7" name="Slide Number Placeholder 6"/>
          <p:cNvSpPr>
            <a:spLocks noGrp="1"/>
          </p:cNvSpPr>
          <p:nvPr>
            <p:ph type="sldNum" sz="quarter" idx="12"/>
          </p:nvPr>
        </p:nvSpPr>
        <p:spPr/>
        <p:txBody>
          <a:bodyPr/>
          <a:lstStyle/>
          <a:p>
            <a:fld id="{FD42174A-8CBA-40AA-B387-FA1609FF6A6E}"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FD7046-50AA-470E-9A3A-649EE188B531}" type="datetime1">
              <a:rPr lang="en-US" smtClean="0"/>
              <a:t>08-Mar-20</a:t>
            </a:fld>
            <a:endParaRPr lang="en-US"/>
          </a:p>
        </p:txBody>
      </p:sp>
      <p:sp>
        <p:nvSpPr>
          <p:cNvPr id="6" name="Footer Placeholder 5"/>
          <p:cNvSpPr>
            <a:spLocks noGrp="1"/>
          </p:cNvSpPr>
          <p:nvPr>
            <p:ph type="ftr" sz="quarter" idx="11"/>
          </p:nvPr>
        </p:nvSpPr>
        <p:spPr/>
        <p:txBody>
          <a:bodyPr/>
          <a:lstStyle/>
          <a:p>
            <a:r>
              <a:rPr lang="en-US"/>
              <a:t>MS</a:t>
            </a:r>
          </a:p>
        </p:txBody>
      </p:sp>
      <p:sp>
        <p:nvSpPr>
          <p:cNvPr id="7" name="Slide Number Placeholder 6"/>
          <p:cNvSpPr>
            <a:spLocks noGrp="1"/>
          </p:cNvSpPr>
          <p:nvPr>
            <p:ph type="sldNum" sz="quarter" idx="12"/>
          </p:nvPr>
        </p:nvSpPr>
        <p:spPr/>
        <p:txBody>
          <a:bodyPr/>
          <a:lstStyle/>
          <a:p>
            <a:fld id="{FD42174A-8CBA-40AA-B387-FA1609FF6A6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EDB7414-19D4-4370-9F58-725A21408F7F}" type="datetime1">
              <a:rPr lang="en-US" smtClean="0"/>
              <a:t>08-Mar-20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a:t>MS</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42174A-8CBA-40AA-B387-FA1609FF6A6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838200"/>
            <a:ext cx="7620000" cy="2057400"/>
          </a:xfrm>
        </p:spPr>
        <p:txBody>
          <a:bodyPr>
            <a:normAutofit/>
          </a:bodyPr>
          <a:lstStyle/>
          <a:p>
            <a:r>
              <a:rPr lang="en-US" sz="2800" b="1" dirty="0">
                <a:solidFill>
                  <a:schemeClr val="tx1"/>
                </a:solidFill>
                <a:latin typeface="Times New Roman" pitchFamily="18" charset="0"/>
                <a:cs typeface="Times New Roman" pitchFamily="18" charset="0"/>
              </a:rPr>
              <a:t>Lecture-10</a:t>
            </a:r>
            <a:br>
              <a:rPr lang="en-US" sz="2800" b="1" dirty="0">
                <a:solidFill>
                  <a:schemeClr val="tx1"/>
                </a:solidFill>
                <a:latin typeface="Times New Roman" pitchFamily="18" charset="0"/>
                <a:cs typeface="Times New Roman" pitchFamily="18" charset="0"/>
              </a:rPr>
            </a:br>
            <a:br>
              <a:rPr lang="en-US" b="1" dirty="0">
                <a:solidFill>
                  <a:schemeClr val="tx1"/>
                </a:solidFill>
                <a:latin typeface="Times New Roman" pitchFamily="18" charset="0"/>
                <a:cs typeface="Times New Roman" pitchFamily="18" charset="0"/>
              </a:rPr>
            </a:br>
            <a:r>
              <a:rPr lang="en-US" sz="3600" b="1" dirty="0">
                <a:solidFill>
                  <a:schemeClr val="tx1"/>
                </a:solidFill>
                <a:latin typeface="Times New Roman" pitchFamily="18" charset="0"/>
                <a:cs typeface="Times New Roman" pitchFamily="18" charset="0"/>
              </a:rPr>
              <a:t>Birth of</a:t>
            </a:r>
            <a:r>
              <a:rPr lang="en-US" sz="3600" dirty="0">
                <a:solidFill>
                  <a:schemeClr val="tx1"/>
                </a:solidFill>
                <a:latin typeface="Times New Roman" pitchFamily="18" charset="0"/>
                <a:cs typeface="Times New Roman" pitchFamily="18" charset="0"/>
              </a:rPr>
              <a:t> </a:t>
            </a:r>
            <a:r>
              <a:rPr lang="en-US" sz="3600" b="1" dirty="0">
                <a:solidFill>
                  <a:schemeClr val="tx1"/>
                </a:solidFill>
                <a:latin typeface="Times New Roman" pitchFamily="18" charset="0"/>
                <a:cs typeface="Times New Roman" pitchFamily="18" charset="0"/>
              </a:rPr>
              <a:t>Bangladesh</a:t>
            </a:r>
          </a:p>
        </p:txBody>
      </p:sp>
      <p:sp>
        <p:nvSpPr>
          <p:cNvPr id="5" name="Slide Number Placeholder 4"/>
          <p:cNvSpPr>
            <a:spLocks noGrp="1"/>
          </p:cNvSpPr>
          <p:nvPr>
            <p:ph type="sldNum" sz="quarter" idx="12"/>
          </p:nvPr>
        </p:nvSpPr>
        <p:spPr/>
        <p:txBody>
          <a:bodyPr/>
          <a:lstStyle/>
          <a:p>
            <a:fld id="{FD42174A-8CBA-40AA-B387-FA1609FF6A6E}" type="slidenum">
              <a:rPr lang="en-US" smtClean="0"/>
              <a:t>1</a:t>
            </a:fld>
            <a:endParaRPr lang="en-US"/>
          </a:p>
        </p:txBody>
      </p:sp>
      <p:sp>
        <p:nvSpPr>
          <p:cNvPr id="6" name="TextBox 5"/>
          <p:cNvSpPr txBox="1"/>
          <p:nvPr/>
        </p:nvSpPr>
        <p:spPr>
          <a:xfrm>
            <a:off x="0" y="4350327"/>
            <a:ext cx="8610600" cy="1200329"/>
          </a:xfrm>
          <a:prstGeom prst="rect">
            <a:avLst/>
          </a:prstGeom>
          <a:noFill/>
        </p:spPr>
        <p:txBody>
          <a:bodyPr wrap="square" rtlCol="0">
            <a:spAutoFit/>
          </a:bodyPr>
          <a:lstStyle/>
          <a:p>
            <a:pPr algn="r"/>
            <a:r>
              <a:rPr lang="en-US" dirty="0" err="1">
                <a:latin typeface="Times New Roman" pitchFamily="18" charset="0"/>
                <a:cs typeface="Times New Roman" pitchFamily="18" charset="0"/>
              </a:rPr>
              <a:t>Ananna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Zulfiqar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Showly</a:t>
            </a:r>
            <a:endParaRPr lang="en-US" dirty="0">
              <a:latin typeface="Times New Roman" pitchFamily="18" charset="0"/>
              <a:cs typeface="Times New Roman" pitchFamily="18" charset="0"/>
            </a:endParaRPr>
          </a:p>
          <a:p>
            <a:pPr algn="r"/>
            <a:r>
              <a:rPr lang="en-US" dirty="0">
                <a:latin typeface="Times New Roman" pitchFamily="18" charset="0"/>
                <a:cs typeface="Times New Roman" pitchFamily="18" charset="0"/>
              </a:rPr>
              <a:t>Lecturer</a:t>
            </a:r>
          </a:p>
          <a:p>
            <a:pPr algn="r"/>
            <a:r>
              <a:rPr lang="en-US" dirty="0">
                <a:latin typeface="Times New Roman" pitchFamily="18" charset="0"/>
                <a:cs typeface="Times New Roman" pitchFamily="18" charset="0"/>
              </a:rPr>
              <a:t>Department of Social Science</a:t>
            </a:r>
          </a:p>
          <a:p>
            <a:pPr algn="r"/>
            <a:r>
              <a:rPr lang="en-US" dirty="0">
                <a:latin typeface="Times New Roman" pitchFamily="18" charset="0"/>
                <a:cs typeface="Times New Roman" pitchFamily="18" charset="0"/>
              </a:rPr>
              <a:t>BUFT</a:t>
            </a:r>
          </a:p>
        </p:txBody>
      </p:sp>
    </p:spTree>
    <p:extLst>
      <p:ext uri="{BB962C8B-B14F-4D97-AF65-F5344CB8AC3E}">
        <p14:creationId xmlns:p14="http://schemas.microsoft.com/office/powerpoint/2010/main" val="3900743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024744" cy="685800"/>
          </a:xfrm>
        </p:spPr>
        <p:txBody>
          <a:bodyPr>
            <a:normAutofit/>
          </a:bodyPr>
          <a:lstStyle/>
          <a:p>
            <a:r>
              <a:rPr lang="en-US" sz="2800" b="1" dirty="0">
                <a:solidFill>
                  <a:schemeClr val="tx1"/>
                </a:solidFill>
                <a:latin typeface="Times New Roman" pitchFamily="18" charset="0"/>
                <a:cs typeface="Times New Roman" pitchFamily="18" charset="0"/>
              </a:rPr>
              <a:t>Six Points Movement:</a:t>
            </a:r>
          </a:p>
        </p:txBody>
      </p:sp>
      <p:sp>
        <p:nvSpPr>
          <p:cNvPr id="3" name="Content Placeholder 2"/>
          <p:cNvSpPr>
            <a:spLocks noGrp="1"/>
          </p:cNvSpPr>
          <p:nvPr>
            <p:ph idx="1"/>
          </p:nvPr>
        </p:nvSpPr>
        <p:spPr>
          <a:xfrm>
            <a:off x="457200" y="1080655"/>
            <a:ext cx="8229600" cy="5791200"/>
          </a:xfrm>
        </p:spPr>
        <p:txBody>
          <a:bodyPr>
            <a:noAutofit/>
          </a:bodyPr>
          <a:lstStyle/>
          <a:p>
            <a:pPr algn="just"/>
            <a:r>
              <a:rPr lang="en-US" dirty="0">
                <a:solidFill>
                  <a:schemeClr val="tx1"/>
                </a:solidFill>
                <a:latin typeface="Times New Roman" pitchFamily="18" charset="0"/>
                <a:cs typeface="Times New Roman" pitchFamily="18" charset="0"/>
              </a:rPr>
              <a:t>In February 1966, in a Conference in Lahore for restoration of democracy, Sheikh </a:t>
            </a:r>
            <a:r>
              <a:rPr lang="en-US" dirty="0" err="1">
                <a:solidFill>
                  <a:schemeClr val="tx1"/>
                </a:solidFill>
                <a:latin typeface="Times New Roman" pitchFamily="18" charset="0"/>
                <a:cs typeface="Times New Roman" pitchFamily="18" charset="0"/>
              </a:rPr>
              <a:t>Mujibur</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Rahman</a:t>
            </a:r>
            <a:r>
              <a:rPr lang="en-US" dirty="0">
                <a:solidFill>
                  <a:schemeClr val="tx1"/>
                </a:solidFill>
                <a:latin typeface="Times New Roman" pitchFamily="18" charset="0"/>
                <a:cs typeface="Times New Roman" pitchFamily="18" charset="0"/>
              </a:rPr>
              <a:t> declared the historic six points demands calling for:</a:t>
            </a:r>
          </a:p>
          <a:p>
            <a:pPr marL="0" marR="0" algn="just">
              <a:spcBef>
                <a:spcPts val="0"/>
              </a:spcBef>
              <a:spcAft>
                <a:spcPts val="0"/>
              </a:spcAft>
            </a:pPr>
            <a:endParaRPr lang="en-US" sz="2000" dirty="0">
              <a:latin typeface="Calibri"/>
              <a:ea typeface="Times New Roman"/>
              <a:cs typeface="Times New Roman"/>
            </a:endParaRPr>
          </a:p>
          <a:p>
            <a:pPr marL="342900" marR="0" lvl="0" indent="-342900">
              <a:spcBef>
                <a:spcPts val="0"/>
              </a:spcBef>
              <a:spcAft>
                <a:spcPts val="0"/>
              </a:spcAft>
              <a:buFont typeface="+mj-lt"/>
              <a:buAutoNum type="arabicPeriod"/>
            </a:pPr>
            <a:r>
              <a:rPr lang="en-US" sz="2000" dirty="0">
                <a:latin typeface="Times New Roman"/>
                <a:ea typeface="Times New Roman"/>
                <a:cs typeface="Times New Roman"/>
              </a:rPr>
              <a:t>Pakistan should be a federation of states with parliamentary system of government;</a:t>
            </a:r>
            <a:endParaRPr lang="en-US" sz="2000" dirty="0">
              <a:latin typeface="Calibri"/>
              <a:ea typeface="Times New Roman"/>
              <a:cs typeface="Times New Roman"/>
            </a:endParaRPr>
          </a:p>
          <a:p>
            <a:pPr marL="342900" marR="0" lvl="0" indent="-342900">
              <a:spcBef>
                <a:spcPts val="0"/>
              </a:spcBef>
              <a:spcAft>
                <a:spcPts val="0"/>
              </a:spcAft>
              <a:buFont typeface="+mj-lt"/>
              <a:buAutoNum type="arabicPeriod"/>
            </a:pPr>
            <a:r>
              <a:rPr lang="en-US" sz="2000" dirty="0">
                <a:latin typeface="Times New Roman"/>
                <a:ea typeface="Times New Roman"/>
                <a:cs typeface="Times New Roman"/>
              </a:rPr>
              <a:t>Only defense and foreign affairs should remain with the federal government;</a:t>
            </a:r>
            <a:endParaRPr lang="en-US" sz="2000" dirty="0">
              <a:latin typeface="Calibri"/>
              <a:ea typeface="Times New Roman"/>
              <a:cs typeface="Times New Roman"/>
            </a:endParaRPr>
          </a:p>
          <a:p>
            <a:pPr marL="342900" marR="0" lvl="0" indent="-342900">
              <a:spcBef>
                <a:spcPts val="0"/>
              </a:spcBef>
              <a:spcAft>
                <a:spcPts val="0"/>
              </a:spcAft>
              <a:buFont typeface="+mj-lt"/>
              <a:buAutoNum type="arabicPeriod"/>
            </a:pPr>
            <a:r>
              <a:rPr lang="en-US" sz="2000" dirty="0">
                <a:latin typeface="Times New Roman"/>
                <a:ea typeface="Times New Roman"/>
                <a:cs typeface="Times New Roman"/>
              </a:rPr>
              <a:t>There should either be separate currencies for the two wings or one currency for the whole country with its inter-wing flow to he regulated by the reserve banks of the two wings;</a:t>
            </a:r>
            <a:endParaRPr lang="en-US" sz="2000" dirty="0">
              <a:latin typeface="Calibri"/>
              <a:ea typeface="Times New Roman"/>
              <a:cs typeface="Times New Roman"/>
            </a:endParaRPr>
          </a:p>
          <a:p>
            <a:pPr marL="342900" marR="0" lvl="0" indent="-342900">
              <a:spcBef>
                <a:spcPts val="0"/>
              </a:spcBef>
              <a:spcAft>
                <a:spcPts val="0"/>
              </a:spcAft>
              <a:buFont typeface="+mj-lt"/>
              <a:buAutoNum type="arabicPeriod"/>
            </a:pPr>
            <a:r>
              <a:rPr lang="en-US" sz="2000" dirty="0">
                <a:latin typeface="Times New Roman"/>
                <a:ea typeface="Times New Roman"/>
                <a:cs typeface="Times New Roman"/>
              </a:rPr>
              <a:t>Taxes to be levied only by the regional governments, but a specified portion will automatically go to the federal account;</a:t>
            </a:r>
            <a:endParaRPr lang="en-US" sz="2000" dirty="0">
              <a:latin typeface="Calibri"/>
              <a:ea typeface="Times New Roman"/>
              <a:cs typeface="Times New Roman"/>
            </a:endParaRPr>
          </a:p>
          <a:p>
            <a:pPr marL="342900" marR="0" lvl="0" indent="-342900">
              <a:spcBef>
                <a:spcPts val="0"/>
              </a:spcBef>
              <a:spcAft>
                <a:spcPts val="0"/>
              </a:spcAft>
              <a:buFont typeface="+mj-lt"/>
              <a:buAutoNum type="arabicPeriod"/>
            </a:pPr>
            <a:r>
              <a:rPr lang="en-US" sz="2000" dirty="0">
                <a:latin typeface="Times New Roman"/>
                <a:ea typeface="Times New Roman"/>
                <a:cs typeface="Times New Roman"/>
              </a:rPr>
              <a:t>Separate accounts to be maintained for foreign currencies earned by each region; and</a:t>
            </a:r>
            <a:endParaRPr lang="en-US" sz="2000" dirty="0">
              <a:latin typeface="Calibri"/>
              <a:ea typeface="Times New Roman"/>
              <a:cs typeface="Times New Roman"/>
            </a:endParaRPr>
          </a:p>
          <a:p>
            <a:pPr marL="342900" marR="0" lvl="0" indent="-342900">
              <a:spcBef>
                <a:spcPts val="0"/>
              </a:spcBef>
              <a:spcAft>
                <a:spcPts val="0"/>
              </a:spcAft>
              <a:buFont typeface="+mj-lt"/>
              <a:buAutoNum type="arabicPeriod"/>
            </a:pPr>
            <a:r>
              <a:rPr lang="en-US" sz="2000" dirty="0">
                <a:latin typeface="Times New Roman"/>
                <a:ea typeface="Times New Roman"/>
                <a:cs typeface="Times New Roman"/>
              </a:rPr>
              <a:t>A separate militia or a paramilitary force to be created for the eastern wing.</a:t>
            </a:r>
            <a:endParaRPr lang="en-US" sz="2000" dirty="0">
              <a:effectLst/>
              <a:latin typeface="Calibri"/>
              <a:ea typeface="Times New Roman"/>
              <a:cs typeface="Times New Roman"/>
            </a:endParaRPr>
          </a:p>
        </p:txBody>
      </p:sp>
      <p:sp>
        <p:nvSpPr>
          <p:cNvPr id="4" name="Footer Placeholder 3"/>
          <p:cNvSpPr>
            <a:spLocks noGrp="1"/>
          </p:cNvSpPr>
          <p:nvPr>
            <p:ph type="ftr" sz="quarter" idx="11"/>
          </p:nvPr>
        </p:nvSpPr>
        <p:spPr>
          <a:xfrm>
            <a:off x="4876800" y="6019800"/>
            <a:ext cx="3502152" cy="365125"/>
          </a:xfrm>
        </p:spPr>
        <p:txBody>
          <a:bodyPr/>
          <a:lstStyle/>
          <a:p>
            <a:r>
              <a:rPr lang="en-US" dirty="0"/>
              <a:t>MS</a:t>
            </a:r>
          </a:p>
        </p:txBody>
      </p:sp>
      <p:sp>
        <p:nvSpPr>
          <p:cNvPr id="5" name="Slide Number Placeholder 4"/>
          <p:cNvSpPr>
            <a:spLocks noGrp="1"/>
          </p:cNvSpPr>
          <p:nvPr>
            <p:ph type="sldNum" sz="quarter" idx="12"/>
          </p:nvPr>
        </p:nvSpPr>
        <p:spPr/>
        <p:txBody>
          <a:bodyPr/>
          <a:lstStyle/>
          <a:p>
            <a:fld id="{FD42174A-8CBA-40AA-B387-FA1609FF6A6E}" type="slidenum">
              <a:rPr lang="en-US" smtClean="0"/>
              <a:t>10</a:t>
            </a:fld>
            <a:endParaRPr lang="en-US"/>
          </a:p>
        </p:txBody>
      </p:sp>
    </p:spTree>
    <p:extLst>
      <p:ext uri="{BB962C8B-B14F-4D97-AF65-F5344CB8AC3E}">
        <p14:creationId xmlns:p14="http://schemas.microsoft.com/office/powerpoint/2010/main" val="224295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11</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48" y="465133"/>
            <a:ext cx="3411188" cy="262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345" y="465133"/>
            <a:ext cx="4800600" cy="2555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12" y="3398174"/>
            <a:ext cx="4363756" cy="288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253394"/>
            <a:ext cx="40386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648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024744" cy="570464"/>
          </a:xfrm>
        </p:spPr>
        <p:txBody>
          <a:bodyPr>
            <a:normAutofit/>
          </a:bodyPr>
          <a:lstStyle/>
          <a:p>
            <a:r>
              <a:rPr lang="en-US" sz="2800" b="1" dirty="0">
                <a:solidFill>
                  <a:schemeClr val="tx1"/>
                </a:solidFill>
                <a:latin typeface="Times New Roman" pitchFamily="18" charset="0"/>
                <a:cs typeface="Times New Roman" pitchFamily="18" charset="0"/>
              </a:rPr>
              <a:t>Mass Upsurge of 1969 </a:t>
            </a:r>
          </a:p>
        </p:txBody>
      </p:sp>
      <p:sp>
        <p:nvSpPr>
          <p:cNvPr id="3" name="Content Placeholder 2"/>
          <p:cNvSpPr>
            <a:spLocks noGrp="1"/>
          </p:cNvSpPr>
          <p:nvPr>
            <p:ph idx="1"/>
          </p:nvPr>
        </p:nvSpPr>
        <p:spPr>
          <a:xfrm>
            <a:off x="152400" y="1447800"/>
            <a:ext cx="4114800" cy="4384829"/>
          </a:xfrm>
        </p:spPr>
        <p:txBody>
          <a:bodyPr>
            <a:normAutofit fontScale="92500" lnSpcReduction="20000"/>
          </a:bodyPr>
          <a:lstStyle/>
          <a:p>
            <a:pPr algn="just"/>
            <a:r>
              <a:rPr lang="en-US" dirty="0">
                <a:solidFill>
                  <a:schemeClr val="tx1"/>
                </a:solidFill>
                <a:latin typeface="Times New Roman" pitchFamily="18" charset="0"/>
                <a:cs typeface="Times New Roman" pitchFamily="18" charset="0"/>
              </a:rPr>
              <a:t>It was in line with the six points movement and against the military dictatorship of </a:t>
            </a:r>
            <a:r>
              <a:rPr lang="en-US" dirty="0" err="1">
                <a:solidFill>
                  <a:schemeClr val="tx1"/>
                </a:solidFill>
                <a:latin typeface="Times New Roman" pitchFamily="18" charset="0"/>
                <a:cs typeface="Times New Roman" pitchFamily="18" charset="0"/>
              </a:rPr>
              <a:t>Ayub</a:t>
            </a:r>
            <a:r>
              <a:rPr lang="en-US" dirty="0">
                <a:solidFill>
                  <a:schemeClr val="tx1"/>
                </a:solidFill>
                <a:latin typeface="Times New Roman" pitchFamily="18" charset="0"/>
                <a:cs typeface="Times New Roman" pitchFamily="18" charset="0"/>
              </a:rPr>
              <a:t> Khan.</a:t>
            </a:r>
          </a:p>
          <a:p>
            <a:pPr algn="just"/>
            <a:r>
              <a:rPr lang="en-US" dirty="0">
                <a:solidFill>
                  <a:schemeClr val="tx1"/>
                </a:solidFill>
                <a:latin typeface="Times New Roman" pitchFamily="18" charset="0"/>
                <a:cs typeface="Times New Roman" pitchFamily="18" charset="0"/>
              </a:rPr>
              <a:t>Another vanguard of the anti-</a:t>
            </a:r>
            <a:r>
              <a:rPr lang="en-US" dirty="0" err="1">
                <a:solidFill>
                  <a:schemeClr val="tx1"/>
                </a:solidFill>
                <a:latin typeface="Times New Roman" pitchFamily="18" charset="0"/>
                <a:cs typeface="Times New Roman" pitchFamily="18" charset="0"/>
              </a:rPr>
              <a:t>Ayub</a:t>
            </a:r>
            <a:r>
              <a:rPr lang="en-US" dirty="0">
                <a:solidFill>
                  <a:schemeClr val="tx1"/>
                </a:solidFill>
                <a:latin typeface="Times New Roman" pitchFamily="18" charset="0"/>
                <a:cs typeface="Times New Roman" pitchFamily="18" charset="0"/>
              </a:rPr>
              <a:t> Mass Movement was the 'All Party Students Committee of Action’ </a:t>
            </a:r>
          </a:p>
          <a:p>
            <a:pPr algn="just"/>
            <a:r>
              <a:rPr lang="en-US" dirty="0">
                <a:solidFill>
                  <a:schemeClr val="tx1"/>
                </a:solidFill>
                <a:latin typeface="Times New Roman" pitchFamily="18" charset="0"/>
                <a:cs typeface="Times New Roman" pitchFamily="18" charset="0"/>
              </a:rPr>
              <a:t>All these directed to the fall of </a:t>
            </a:r>
            <a:r>
              <a:rPr lang="en-US" dirty="0" err="1">
                <a:solidFill>
                  <a:schemeClr val="tx1"/>
                </a:solidFill>
                <a:latin typeface="Times New Roman" pitchFamily="18" charset="0"/>
                <a:cs typeface="Times New Roman" pitchFamily="18" charset="0"/>
              </a:rPr>
              <a:t>Ayub’s</a:t>
            </a:r>
            <a:r>
              <a:rPr lang="en-US" dirty="0">
                <a:solidFill>
                  <a:schemeClr val="tx1"/>
                </a:solidFill>
                <a:latin typeface="Times New Roman" pitchFamily="18" charset="0"/>
                <a:cs typeface="Times New Roman" pitchFamily="18" charset="0"/>
              </a:rPr>
              <a:t> regime.</a:t>
            </a:r>
          </a:p>
          <a:p>
            <a:pPr algn="just"/>
            <a:r>
              <a:rPr lang="en-US" dirty="0">
                <a:solidFill>
                  <a:schemeClr val="tx1"/>
                </a:solidFill>
                <a:latin typeface="Times New Roman" pitchFamily="18" charset="0"/>
                <a:cs typeface="Times New Roman" pitchFamily="18" charset="0"/>
              </a:rPr>
              <a:t>It was during the mass movement of 1969 that Bengali nationalism reached its highest point.</a:t>
            </a:r>
          </a:p>
          <a:p>
            <a:endParaRPr lang="en-US" dirty="0">
              <a:solidFill>
                <a:schemeClr val="tx1"/>
              </a:solidFill>
            </a:endParaRPr>
          </a:p>
        </p:txBody>
      </p:sp>
      <p:sp>
        <p:nvSpPr>
          <p:cNvPr id="5" name="Slide Number Placeholder 4"/>
          <p:cNvSpPr>
            <a:spLocks noGrp="1"/>
          </p:cNvSpPr>
          <p:nvPr>
            <p:ph type="sldNum" sz="quarter" idx="12"/>
          </p:nvPr>
        </p:nvSpPr>
        <p:spPr/>
        <p:txBody>
          <a:bodyPr/>
          <a:lstStyle/>
          <a:p>
            <a:fld id="{FD42174A-8CBA-40AA-B387-FA1609FF6A6E}" type="slidenum">
              <a:rPr lang="en-US" smtClean="0"/>
              <a:t>12</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76400"/>
            <a:ext cx="4413397"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86400"/>
            <a:ext cx="914400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9251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024744" cy="646664"/>
          </a:xfrm>
        </p:spPr>
        <p:txBody>
          <a:bodyPr>
            <a:normAutofit/>
          </a:bodyPr>
          <a:lstStyle/>
          <a:p>
            <a:r>
              <a:rPr lang="en-US" sz="2800" b="1" dirty="0">
                <a:solidFill>
                  <a:schemeClr val="tx1"/>
                </a:solidFill>
                <a:latin typeface="Times New Roman" pitchFamily="18" charset="0"/>
                <a:cs typeface="Times New Roman" pitchFamily="18" charset="0"/>
              </a:rPr>
              <a:t>Call for Independence</a:t>
            </a:r>
          </a:p>
        </p:txBody>
      </p:sp>
      <p:sp>
        <p:nvSpPr>
          <p:cNvPr id="3" name="Content Placeholder 2"/>
          <p:cNvSpPr>
            <a:spLocks noGrp="1"/>
          </p:cNvSpPr>
          <p:nvPr>
            <p:ph idx="1"/>
          </p:nvPr>
        </p:nvSpPr>
        <p:spPr>
          <a:xfrm>
            <a:off x="457200" y="1371600"/>
            <a:ext cx="4800600" cy="5181600"/>
          </a:xfrm>
        </p:spPr>
        <p:txBody>
          <a:bodyPr>
            <a:normAutofit lnSpcReduction="10000"/>
          </a:bodyPr>
          <a:lstStyle/>
          <a:p>
            <a:pPr algn="just"/>
            <a:r>
              <a:rPr lang="en-US" dirty="0">
                <a:solidFill>
                  <a:schemeClr val="tx1"/>
                </a:solidFill>
                <a:latin typeface="Times New Roman" pitchFamily="18" charset="0"/>
                <a:cs typeface="Times New Roman" pitchFamily="18" charset="0"/>
              </a:rPr>
              <a:t>After several years of political unrest the first election of Pakistan was called in 1970.</a:t>
            </a:r>
          </a:p>
          <a:p>
            <a:pPr algn="just"/>
            <a:r>
              <a:rPr lang="en-US" dirty="0" err="1">
                <a:solidFill>
                  <a:schemeClr val="tx1"/>
                </a:solidFill>
                <a:latin typeface="Times New Roman" pitchFamily="18" charset="0"/>
                <a:cs typeface="Times New Roman" pitchFamily="18" charset="0"/>
              </a:rPr>
              <a:t>Awami</a:t>
            </a:r>
            <a:r>
              <a:rPr lang="en-US" dirty="0">
                <a:solidFill>
                  <a:schemeClr val="tx1"/>
                </a:solidFill>
                <a:latin typeface="Times New Roman" pitchFamily="18" charset="0"/>
                <a:cs typeface="Times New Roman" pitchFamily="18" charset="0"/>
              </a:rPr>
              <a:t>  league won all the seats in East Pakistan.</a:t>
            </a:r>
          </a:p>
          <a:p>
            <a:pPr algn="just"/>
            <a:r>
              <a:rPr lang="en-US" dirty="0">
                <a:solidFill>
                  <a:schemeClr val="tx1"/>
                </a:solidFill>
                <a:latin typeface="Times New Roman" pitchFamily="18" charset="0"/>
                <a:cs typeface="Times New Roman" pitchFamily="18" charset="0"/>
              </a:rPr>
              <a:t>During the negotiations, the West Pakistani refused to accept the 6-point program and also refused to let </a:t>
            </a:r>
            <a:r>
              <a:rPr lang="en-US" dirty="0" err="1">
                <a:solidFill>
                  <a:schemeClr val="tx1"/>
                </a:solidFill>
                <a:latin typeface="Times New Roman" pitchFamily="18" charset="0"/>
                <a:cs typeface="Times New Roman" pitchFamily="18" charset="0"/>
              </a:rPr>
              <a:t>Awami</a:t>
            </a:r>
            <a:r>
              <a:rPr lang="en-US" dirty="0">
                <a:solidFill>
                  <a:schemeClr val="tx1"/>
                </a:solidFill>
                <a:latin typeface="Times New Roman" pitchFamily="18" charset="0"/>
                <a:cs typeface="Times New Roman" pitchFamily="18" charset="0"/>
              </a:rPr>
              <a:t> League to form government.</a:t>
            </a:r>
          </a:p>
          <a:p>
            <a:pPr algn="just"/>
            <a:r>
              <a:rPr lang="en-US" dirty="0">
                <a:solidFill>
                  <a:schemeClr val="tx1"/>
                </a:solidFill>
                <a:latin typeface="Times New Roman" pitchFamily="18" charset="0"/>
                <a:cs typeface="Times New Roman" pitchFamily="18" charset="0"/>
              </a:rPr>
              <a:t>On March 7, 1971 Sheikh </a:t>
            </a:r>
            <a:r>
              <a:rPr lang="en-US" dirty="0" err="1">
                <a:solidFill>
                  <a:schemeClr val="tx1"/>
                </a:solidFill>
                <a:latin typeface="Times New Roman" pitchFamily="18" charset="0"/>
                <a:cs typeface="Times New Roman" pitchFamily="18" charset="0"/>
              </a:rPr>
              <a:t>Mujibur</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Rahman</a:t>
            </a:r>
            <a:r>
              <a:rPr lang="en-US" dirty="0">
                <a:solidFill>
                  <a:schemeClr val="tx1"/>
                </a:solidFill>
                <a:latin typeface="Times New Roman" pitchFamily="18" charset="0"/>
                <a:cs typeface="Times New Roman" pitchFamily="18" charset="0"/>
              </a:rPr>
              <a:t> made his historic freedom speech which called for the revolution for liberation.</a:t>
            </a:r>
          </a:p>
          <a:p>
            <a:pPr algn="just"/>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D42174A-8CBA-40AA-B387-FA1609FF6A6E}" type="slidenum">
              <a:rPr lang="en-US" smtClean="0"/>
              <a:t>13</a:t>
            </a:fld>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8705" y="1104632"/>
            <a:ext cx="3304938" cy="2476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599" y="4000555"/>
            <a:ext cx="3389313" cy="2543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03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14</a:t>
            </a:fld>
            <a:endParaRPr lang="en-US"/>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914400"/>
            <a:ext cx="7595392" cy="569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482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15</a:t>
            </a:fld>
            <a:endParaRPr lang="en-US"/>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914400"/>
            <a:ext cx="6708671"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007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16</a:t>
            </a:fld>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219200"/>
            <a:ext cx="650396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954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17</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685800"/>
            <a:ext cx="7440609" cy="558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7096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18</a:t>
            </a:fld>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7721599"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15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19</a:t>
            </a:fld>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685800"/>
            <a:ext cx="7723472"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254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838200"/>
            <a:ext cx="7024744" cy="762000"/>
          </a:xfrm>
        </p:spPr>
        <p:txBody>
          <a:bodyPr>
            <a:normAutofit/>
          </a:bodyPr>
          <a:lstStyle/>
          <a:p>
            <a:r>
              <a:rPr lang="en-US" sz="2800" b="1" dirty="0">
                <a:solidFill>
                  <a:schemeClr val="tx1"/>
                </a:solidFill>
                <a:latin typeface="Times New Roman" pitchFamily="18" charset="0"/>
                <a:cs typeface="Times New Roman" pitchFamily="18" charset="0"/>
              </a:rPr>
              <a:t>Creation of Two States:</a:t>
            </a:r>
          </a:p>
        </p:txBody>
      </p:sp>
      <p:sp>
        <p:nvSpPr>
          <p:cNvPr id="3" name="Content Placeholder 2"/>
          <p:cNvSpPr>
            <a:spLocks noGrp="1"/>
          </p:cNvSpPr>
          <p:nvPr>
            <p:ph idx="1"/>
          </p:nvPr>
        </p:nvSpPr>
        <p:spPr>
          <a:xfrm>
            <a:off x="685800" y="1905000"/>
            <a:ext cx="7772400" cy="4495800"/>
          </a:xfrm>
        </p:spPr>
        <p:txBody>
          <a:bodyPr>
            <a:noAutofit/>
          </a:bodyPr>
          <a:lstStyle/>
          <a:p>
            <a:pPr algn="just"/>
            <a:r>
              <a:rPr lang="en-US" sz="2000" dirty="0">
                <a:solidFill>
                  <a:schemeClr val="tx1"/>
                </a:solidFill>
                <a:latin typeface="Times New Roman" pitchFamily="18" charset="0"/>
                <a:cs typeface="Times New Roman" pitchFamily="18" charset="0"/>
              </a:rPr>
              <a:t>After world war II British were pressured to reduce the size of their empire.</a:t>
            </a:r>
          </a:p>
          <a:p>
            <a:pPr algn="just"/>
            <a:r>
              <a:rPr lang="en-US" sz="2000" dirty="0">
                <a:solidFill>
                  <a:schemeClr val="tx1"/>
                </a:solidFill>
                <a:latin typeface="Times New Roman" pitchFamily="18" charset="0"/>
                <a:cs typeface="Times New Roman" pitchFamily="18" charset="0"/>
              </a:rPr>
              <a:t>Lord Mountbatten agreed for the partition of British India.</a:t>
            </a:r>
          </a:p>
          <a:p>
            <a:pPr algn="just"/>
            <a:r>
              <a:rPr lang="en-US" sz="2000" dirty="0">
                <a:solidFill>
                  <a:schemeClr val="tx1"/>
                </a:solidFill>
                <a:latin typeface="Times New Roman" pitchFamily="18" charset="0"/>
                <a:cs typeface="Times New Roman" pitchFamily="18" charset="0"/>
              </a:rPr>
              <a:t>Britain declared two states Pakistan &amp; India.</a:t>
            </a:r>
          </a:p>
          <a:p>
            <a:pPr algn="just"/>
            <a:r>
              <a:rPr lang="en-CA" sz="2000" dirty="0">
                <a:solidFill>
                  <a:schemeClr val="tx1"/>
                </a:solidFill>
                <a:latin typeface="Times New Roman" pitchFamily="18" charset="0"/>
                <a:cs typeface="Times New Roman" pitchFamily="18" charset="0"/>
              </a:rPr>
              <a:t>Pakistan was separated by East and West, and they were separated by thousands of miles of Indian territory. </a:t>
            </a:r>
          </a:p>
          <a:p>
            <a:pPr algn="just"/>
            <a:r>
              <a:rPr lang="en-CA" sz="2000" dirty="0">
                <a:solidFill>
                  <a:schemeClr val="tx1"/>
                </a:solidFill>
                <a:latin typeface="Times New Roman" pitchFamily="18" charset="0"/>
                <a:cs typeface="Times New Roman" pitchFamily="18" charset="0"/>
              </a:rPr>
              <a:t>The East and West were also very different in the way of their culture and the West area dominated the political ways of the country.</a:t>
            </a:r>
            <a:endParaRPr lang="en-US" sz="2000" dirty="0">
              <a:solidFill>
                <a:schemeClr val="tx1"/>
              </a:solidFill>
              <a:latin typeface="Times New Roman" pitchFamily="18" charset="0"/>
              <a:cs typeface="Times New Roman" pitchFamily="18" charset="0"/>
            </a:endParaRPr>
          </a:p>
          <a:p>
            <a:pPr algn="just"/>
            <a:endParaRPr lang="en-US" dirty="0">
              <a:solidFill>
                <a:schemeClr val="tx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D42174A-8CBA-40AA-B387-FA1609FF6A6E}" type="slidenum">
              <a:rPr lang="en-US" smtClean="0"/>
              <a:t>2</a:t>
            </a:fld>
            <a:endParaRPr lang="en-US"/>
          </a:p>
        </p:txBody>
      </p:sp>
    </p:spTree>
    <p:extLst>
      <p:ext uri="{BB962C8B-B14F-4D97-AF65-F5344CB8AC3E}">
        <p14:creationId xmlns:p14="http://schemas.microsoft.com/office/powerpoint/2010/main" val="14394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20</a:t>
            </a:fld>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7216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5037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21</a:t>
            </a:fld>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685800"/>
            <a:ext cx="77216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9155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22</a:t>
            </a:fld>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609600"/>
            <a:ext cx="7723488"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390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23</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762000"/>
            <a:ext cx="7363657" cy="552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943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24</a:t>
            </a:fld>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7623721"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951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25</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762000"/>
            <a:ext cx="7316973"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9471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26</a:t>
            </a:fld>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838200"/>
            <a:ext cx="7288195" cy="5468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2981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On 17 April 1971 </a:t>
            </a:r>
          </a:p>
        </p:txBody>
      </p:sp>
      <p:sp>
        <p:nvSpPr>
          <p:cNvPr id="5" name="Slide Number Placeholder 4"/>
          <p:cNvSpPr>
            <a:spLocks noGrp="1"/>
          </p:cNvSpPr>
          <p:nvPr>
            <p:ph type="sldNum" sz="quarter" idx="12"/>
          </p:nvPr>
        </p:nvSpPr>
        <p:spPr/>
        <p:txBody>
          <a:bodyPr/>
          <a:lstStyle/>
          <a:p>
            <a:fld id="{FD42174A-8CBA-40AA-B387-FA1609FF6A6E}" type="slidenum">
              <a:rPr lang="en-US" smtClean="0"/>
              <a:t>27</a:t>
            </a:fld>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64" y="573087"/>
            <a:ext cx="8382000" cy="628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429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28</a:t>
            </a:fld>
            <a:endParaRPr lang="en-US"/>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473" y="-6927"/>
            <a:ext cx="8864600" cy="664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992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29</a:t>
            </a:fld>
            <a:endParaRPr lang="en-US"/>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519168" cy="563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50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609600"/>
            <a:ext cx="7024744" cy="570464"/>
          </a:xfrm>
        </p:spPr>
        <p:txBody>
          <a:bodyPr>
            <a:normAutofit/>
          </a:bodyPr>
          <a:lstStyle/>
          <a:p>
            <a:r>
              <a:rPr lang="en-US" sz="2800" b="1" dirty="0">
                <a:solidFill>
                  <a:schemeClr val="tx1"/>
                </a:solidFill>
                <a:latin typeface="Times New Roman" pitchFamily="18" charset="0"/>
                <a:cs typeface="Times New Roman" pitchFamily="18" charset="0"/>
              </a:rPr>
              <a:t>Pakistan State</a:t>
            </a:r>
          </a:p>
        </p:txBody>
      </p:sp>
      <p:sp>
        <p:nvSpPr>
          <p:cNvPr id="3" name="Content Placeholder 2"/>
          <p:cNvSpPr>
            <a:spLocks noGrp="1"/>
          </p:cNvSpPr>
          <p:nvPr>
            <p:ph idx="1"/>
          </p:nvPr>
        </p:nvSpPr>
        <p:spPr>
          <a:xfrm>
            <a:off x="457200" y="1447800"/>
            <a:ext cx="3962400" cy="2095500"/>
          </a:xfrm>
        </p:spPr>
        <p:txBody>
          <a:bodyPr>
            <a:normAutofit fontScale="92500" lnSpcReduction="10000"/>
          </a:bodyPr>
          <a:lstStyle/>
          <a:p>
            <a:pPr algn="just"/>
            <a:r>
              <a:rPr lang="en-US" sz="2000" dirty="0">
                <a:solidFill>
                  <a:schemeClr val="tx1"/>
                </a:solidFill>
                <a:cs typeface="Times New Roman" pitchFamily="18" charset="0"/>
              </a:rPr>
              <a:t>Pakistan had two states: West Pakistan &amp; East Pakistan.</a:t>
            </a:r>
          </a:p>
          <a:p>
            <a:pPr algn="just"/>
            <a:r>
              <a:rPr lang="en-CA" sz="2000" dirty="0">
                <a:solidFill>
                  <a:schemeClr val="tx1"/>
                </a:solidFill>
                <a:cs typeface="Times New Roman" pitchFamily="18" charset="0"/>
              </a:rPr>
              <a:t>Pakistan was separated by  thousands of miles of Indian territory. </a:t>
            </a:r>
          </a:p>
          <a:p>
            <a:pPr algn="just"/>
            <a:r>
              <a:rPr lang="en-CA" sz="2000" dirty="0">
                <a:solidFill>
                  <a:schemeClr val="tx1"/>
                </a:solidFill>
                <a:cs typeface="Times New Roman" pitchFamily="18" charset="0"/>
              </a:rPr>
              <a:t>Urdu was spoken in the west and Bengali was spoken in the east.</a:t>
            </a:r>
          </a:p>
          <a:p>
            <a:endParaRPr lang="en-US" dirty="0"/>
          </a:p>
          <a:p>
            <a:endParaRPr lang="en-US" dirty="0"/>
          </a:p>
        </p:txBody>
      </p:sp>
      <p:sp>
        <p:nvSpPr>
          <p:cNvPr id="5" name="Slide Number Placeholder 4"/>
          <p:cNvSpPr>
            <a:spLocks noGrp="1"/>
          </p:cNvSpPr>
          <p:nvPr>
            <p:ph type="sldNum" sz="quarter" idx="12"/>
          </p:nvPr>
        </p:nvSpPr>
        <p:spPr/>
        <p:txBody>
          <a:bodyPr/>
          <a:lstStyle/>
          <a:p>
            <a:fld id="{FD42174A-8CBA-40AA-B387-FA1609FF6A6E}" type="slidenum">
              <a:rPr lang="en-US" smtClean="0"/>
              <a:t>3</a:t>
            </a:fld>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81" t="13853" r="24176" b="32867"/>
          <a:stretch/>
        </p:blipFill>
        <p:spPr bwMode="auto">
          <a:xfrm>
            <a:off x="4724400" y="2286000"/>
            <a:ext cx="380047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724400" y="1828800"/>
            <a:ext cx="3886200" cy="3429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961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30</a:t>
            </a:fld>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762000"/>
            <a:ext cx="7823981" cy="5866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8334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31</a:t>
            </a:fld>
            <a:endParaRPr lang="en-US"/>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762000"/>
            <a:ext cx="772345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4403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838200"/>
            <a:ext cx="6692925" cy="5029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FD42174A-8CBA-40AA-B387-FA1609FF6A6E}" type="slidenum">
              <a:rPr lang="en-US" smtClean="0"/>
              <a:t>32</a:t>
            </a:fld>
            <a:endParaRPr lang="en-US"/>
          </a:p>
        </p:txBody>
      </p:sp>
    </p:spTree>
    <p:extLst>
      <p:ext uri="{BB962C8B-B14F-4D97-AF65-F5344CB8AC3E}">
        <p14:creationId xmlns:p14="http://schemas.microsoft.com/office/powerpoint/2010/main" val="1625506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33</a:t>
            </a:fld>
            <a:endParaRPr lang="en-US"/>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914400"/>
            <a:ext cx="7292855" cy="546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8850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34</a:t>
            </a:fld>
            <a:endParaRPr lang="en-US"/>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7825017"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5736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838200"/>
            <a:ext cx="7624466"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FD42174A-8CBA-40AA-B387-FA1609FF6A6E}" type="slidenum">
              <a:rPr lang="en-US" smtClean="0"/>
              <a:t>35</a:t>
            </a:fld>
            <a:endParaRPr lang="en-US"/>
          </a:p>
        </p:txBody>
      </p:sp>
    </p:spTree>
    <p:extLst>
      <p:ext uri="{BB962C8B-B14F-4D97-AF65-F5344CB8AC3E}">
        <p14:creationId xmlns:p14="http://schemas.microsoft.com/office/powerpoint/2010/main" val="532603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762134"/>
            <a:ext cx="7420967" cy="5562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FD42174A-8CBA-40AA-B387-FA1609FF6A6E}" type="slidenum">
              <a:rPr lang="en-US" smtClean="0"/>
              <a:t>36</a:t>
            </a:fld>
            <a:endParaRPr lang="en-US"/>
          </a:p>
        </p:txBody>
      </p:sp>
    </p:spTree>
    <p:extLst>
      <p:ext uri="{BB962C8B-B14F-4D97-AF65-F5344CB8AC3E}">
        <p14:creationId xmlns:p14="http://schemas.microsoft.com/office/powerpoint/2010/main" val="4037407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024744" cy="570464"/>
          </a:xfrm>
        </p:spPr>
        <p:txBody>
          <a:bodyPr>
            <a:normAutofit/>
          </a:bodyPr>
          <a:lstStyle/>
          <a:p>
            <a:r>
              <a:rPr lang="en-US" sz="2800" b="1" dirty="0">
                <a:solidFill>
                  <a:schemeClr val="tx1"/>
                </a:solidFill>
                <a:latin typeface="Times New Roman" pitchFamily="18" charset="0"/>
                <a:cs typeface="Times New Roman" pitchFamily="18" charset="0"/>
              </a:rPr>
              <a:t>Basics Of The War</a:t>
            </a:r>
          </a:p>
        </p:txBody>
      </p:sp>
      <p:sp>
        <p:nvSpPr>
          <p:cNvPr id="3" name="Content Placeholder 2"/>
          <p:cNvSpPr>
            <a:spLocks noGrp="1"/>
          </p:cNvSpPr>
          <p:nvPr>
            <p:ph idx="1"/>
          </p:nvPr>
        </p:nvSpPr>
        <p:spPr>
          <a:xfrm>
            <a:off x="381000" y="1143000"/>
            <a:ext cx="4419600" cy="5257800"/>
          </a:xfrm>
        </p:spPr>
        <p:txBody>
          <a:bodyPr>
            <a:noAutofit/>
          </a:bodyPr>
          <a:lstStyle/>
          <a:p>
            <a:pPr algn="just"/>
            <a:r>
              <a:rPr lang="en-US" sz="2200" dirty="0">
                <a:solidFill>
                  <a:schemeClr val="tx1"/>
                </a:solidFill>
                <a:latin typeface="Times New Roman" pitchFamily="18" charset="0"/>
                <a:cs typeface="Times New Roman" pitchFamily="18" charset="0"/>
              </a:rPr>
              <a:t>Lasted about 9 months – March 26, 1971 until December 16, 1971</a:t>
            </a:r>
          </a:p>
          <a:p>
            <a:pPr algn="just"/>
            <a:r>
              <a:rPr lang="en-US" sz="2200" dirty="0">
                <a:solidFill>
                  <a:schemeClr val="tx1"/>
                </a:solidFill>
                <a:latin typeface="Times New Roman" pitchFamily="18" charset="0"/>
                <a:cs typeface="Times New Roman" pitchFamily="18" charset="0"/>
              </a:rPr>
              <a:t>India declared war on West Pakistan after the Pakistani Air Force (PAF) struck Indian airfields in northern India</a:t>
            </a:r>
          </a:p>
          <a:p>
            <a:pPr algn="just"/>
            <a:r>
              <a:rPr lang="en-US" sz="2200" dirty="0">
                <a:solidFill>
                  <a:schemeClr val="tx1"/>
                </a:solidFill>
                <a:latin typeface="Times New Roman" pitchFamily="18" charset="0"/>
                <a:cs typeface="Times New Roman" pitchFamily="18" charset="0"/>
              </a:rPr>
              <a:t>The war ended 2 weeks later when India and the West had overpowered the East</a:t>
            </a:r>
          </a:p>
          <a:p>
            <a:pPr algn="just"/>
            <a:r>
              <a:rPr lang="en-US" sz="2200" dirty="0">
                <a:solidFill>
                  <a:schemeClr val="tx1"/>
                </a:solidFill>
                <a:latin typeface="Times New Roman" pitchFamily="18" charset="0"/>
                <a:cs typeface="Times New Roman" pitchFamily="18" charset="0"/>
              </a:rPr>
              <a:t>Resulted in Bangladesh's independence from Pakistan</a:t>
            </a:r>
          </a:p>
          <a:p>
            <a:pPr algn="just"/>
            <a:endParaRPr lang="en-US" dirty="0">
              <a:solidFill>
                <a:schemeClr val="tx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D42174A-8CBA-40AA-B387-FA1609FF6A6E}" type="slidenum">
              <a:rPr lang="en-US" smtClean="0"/>
              <a:t>37</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371600"/>
            <a:ext cx="3202598"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1840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38</a:t>
            </a:fld>
            <a:endParaRPr lang="en-US"/>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180933"/>
            <a:ext cx="6956427" cy="521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534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39</a:t>
            </a:fld>
            <a:endParaRPr lang="en-US"/>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914400"/>
            <a:ext cx="7115452"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531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28600"/>
            <a:ext cx="7024744" cy="570464"/>
          </a:xfrm>
        </p:spPr>
        <p:txBody>
          <a:bodyPr>
            <a:normAutofit/>
          </a:bodyPr>
          <a:lstStyle/>
          <a:p>
            <a:r>
              <a:rPr lang="en-US" sz="2800" b="1" dirty="0">
                <a:solidFill>
                  <a:schemeClr val="tx1"/>
                </a:solidFill>
                <a:latin typeface="Times New Roman" pitchFamily="18" charset="0"/>
                <a:cs typeface="Times New Roman" pitchFamily="18" charset="0"/>
              </a:rPr>
              <a:t>Background of Independence </a:t>
            </a:r>
          </a:p>
        </p:txBody>
      </p:sp>
      <p:sp>
        <p:nvSpPr>
          <p:cNvPr id="3" name="Content Placeholder 2"/>
          <p:cNvSpPr>
            <a:spLocks noGrp="1"/>
          </p:cNvSpPr>
          <p:nvPr>
            <p:ph idx="1"/>
          </p:nvPr>
        </p:nvSpPr>
        <p:spPr>
          <a:xfrm>
            <a:off x="0" y="914401"/>
            <a:ext cx="9144000" cy="2667000"/>
          </a:xfrm>
        </p:spPr>
        <p:txBody>
          <a:bodyPr>
            <a:normAutofit fontScale="92500" lnSpcReduction="10000"/>
          </a:bodyPr>
          <a:lstStyle/>
          <a:p>
            <a:pPr algn="just"/>
            <a:r>
              <a:rPr lang="en-US" sz="2000" dirty="0">
                <a:solidFill>
                  <a:schemeClr val="tx1"/>
                </a:solidFill>
                <a:cs typeface="Times New Roman" pitchFamily="18" charset="0"/>
              </a:rPr>
              <a:t>The East and West were also very different in the way of their culture and society.</a:t>
            </a:r>
          </a:p>
          <a:p>
            <a:pPr algn="just"/>
            <a:r>
              <a:rPr lang="en-US" sz="2000" dirty="0">
                <a:solidFill>
                  <a:schemeClr val="tx1"/>
                </a:solidFill>
                <a:cs typeface="Times New Roman" pitchFamily="18" charset="0"/>
              </a:rPr>
              <a:t>The West area dominated the political ways of the country.</a:t>
            </a:r>
          </a:p>
          <a:p>
            <a:pPr algn="just"/>
            <a:r>
              <a:rPr lang="en-CA" sz="2000" dirty="0">
                <a:solidFill>
                  <a:schemeClr val="tx1"/>
                </a:solidFill>
                <a:cs typeface="Times New Roman" pitchFamily="18" charset="0"/>
              </a:rPr>
              <a:t>Many discriminations were reportedly existing between East and West Pakistan on the societal, cultural, economical and political level.  </a:t>
            </a:r>
          </a:p>
          <a:p>
            <a:pPr algn="just"/>
            <a:r>
              <a:rPr lang="en-US" sz="2000">
                <a:cs typeface="Times New Roman" pitchFamily="18" charset="0"/>
              </a:rPr>
              <a:t>Bangladesh</a:t>
            </a:r>
            <a:r>
              <a:rPr lang="en-CA" sz="2000">
                <a:cs typeface="Times New Roman" pitchFamily="18" charset="0"/>
              </a:rPr>
              <a:t> </a:t>
            </a:r>
            <a:r>
              <a:rPr lang="en-CA" sz="2000" dirty="0">
                <a:cs typeface="Times New Roman" pitchFamily="18" charset="0"/>
              </a:rPr>
              <a:t>had very poor representation in civil services and Arm forces as well as in commerce and industries. </a:t>
            </a:r>
          </a:p>
          <a:p>
            <a:pPr algn="just"/>
            <a:r>
              <a:rPr lang="en-CA" sz="2000" dirty="0">
                <a:cs typeface="Times New Roman" pitchFamily="18" charset="0"/>
              </a:rPr>
              <a:t>Disparity in allotment of budget and development of state.</a:t>
            </a:r>
            <a:endParaRPr lang="en-CA" sz="2000" dirty="0">
              <a:solidFill>
                <a:schemeClr val="tx1"/>
              </a:solidFill>
              <a:cs typeface="Times New Roman" pitchFamily="18" charset="0"/>
            </a:endParaRPr>
          </a:p>
          <a:p>
            <a:pPr algn="just"/>
            <a:r>
              <a:rPr lang="en-CA" sz="2000" dirty="0">
                <a:solidFill>
                  <a:schemeClr val="tx1"/>
                </a:solidFill>
                <a:cs typeface="Times New Roman" pitchFamily="18" charset="0"/>
              </a:rPr>
              <a:t>These discriminations lead to the independence of Bengal</a:t>
            </a:r>
            <a:r>
              <a:rPr lang="en-CA" dirty="0">
                <a:solidFill>
                  <a:schemeClr val="tx1"/>
                </a:solidFill>
                <a:cs typeface="Times New Roman" pitchFamily="18" charset="0"/>
              </a:rPr>
              <a:t>.</a:t>
            </a:r>
            <a:endParaRPr lang="en-US" dirty="0">
              <a:solidFill>
                <a:schemeClr val="tx1"/>
              </a:solidFill>
              <a:cs typeface="Times New Roman" pitchFamily="18" charset="0"/>
            </a:endParaRPr>
          </a:p>
          <a:p>
            <a:endParaRPr lang="en-US" dirty="0">
              <a:solidFill>
                <a:schemeClr val="tx1"/>
              </a:solidFill>
            </a:endParaRPr>
          </a:p>
          <a:p>
            <a:endParaRPr lang="en-US" dirty="0">
              <a:solidFill>
                <a:schemeClr val="tx1"/>
              </a:solidFill>
            </a:endParaRPr>
          </a:p>
        </p:txBody>
      </p:sp>
      <p:sp>
        <p:nvSpPr>
          <p:cNvPr id="5" name="Slide Number Placeholder 4"/>
          <p:cNvSpPr>
            <a:spLocks noGrp="1"/>
          </p:cNvSpPr>
          <p:nvPr>
            <p:ph type="sldNum" sz="quarter" idx="12"/>
          </p:nvPr>
        </p:nvSpPr>
        <p:spPr/>
        <p:txBody>
          <a:bodyPr/>
          <a:lstStyle/>
          <a:p>
            <a:fld id="{FD42174A-8CBA-40AA-B387-FA1609FF6A6E}" type="slidenum">
              <a:rPr lang="en-US" smtClean="0"/>
              <a:t>4</a:t>
            </a:fld>
            <a:endParaRPr 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757612"/>
            <a:ext cx="4136231" cy="310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1803" y="3714819"/>
            <a:ext cx="4154488" cy="3115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543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40</a:t>
            </a:fld>
            <a:endParaRPr lang="en-US"/>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838200"/>
            <a:ext cx="722053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8881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41</a:t>
            </a:fld>
            <a:endParaRPr lang="en-US"/>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762000"/>
            <a:ext cx="77216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391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42</a:t>
            </a:fld>
            <a:endParaRPr lang="en-US"/>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79248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206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43</a:t>
            </a:fld>
            <a:endParaRPr lang="en-US"/>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609600"/>
            <a:ext cx="79248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0855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752280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FD42174A-8CBA-40AA-B387-FA1609FF6A6E}" type="slidenum">
              <a:rPr lang="en-US" smtClean="0"/>
              <a:t>44</a:t>
            </a:fld>
            <a:endParaRPr lang="en-US"/>
          </a:p>
        </p:txBody>
      </p:sp>
    </p:spTree>
    <p:extLst>
      <p:ext uri="{BB962C8B-B14F-4D97-AF65-F5344CB8AC3E}">
        <p14:creationId xmlns:p14="http://schemas.microsoft.com/office/powerpoint/2010/main" val="3535848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45</a:t>
            </a:fld>
            <a:endParaRPr lang="en-US"/>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80264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340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46</a:t>
            </a:fld>
            <a:endParaRPr lang="en-US"/>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762000"/>
            <a:ext cx="7415019"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5827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47</a:t>
            </a:fld>
            <a:endParaRPr lang="en-US"/>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7723472"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662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728788"/>
            <a:ext cx="7024744" cy="570464"/>
          </a:xfrm>
        </p:spPr>
        <p:txBody>
          <a:bodyPr>
            <a:normAutofit/>
          </a:bodyPr>
          <a:lstStyle/>
          <a:p>
            <a:r>
              <a:rPr lang="en-US" sz="2800" b="1" dirty="0">
                <a:solidFill>
                  <a:schemeClr val="tx1"/>
                </a:solidFill>
                <a:latin typeface="Times New Roman" pitchFamily="18" charset="0"/>
                <a:cs typeface="Times New Roman" pitchFamily="18" charset="0"/>
              </a:rPr>
              <a:t>Language Movement (1952)</a:t>
            </a:r>
          </a:p>
        </p:txBody>
      </p:sp>
      <p:sp>
        <p:nvSpPr>
          <p:cNvPr id="3" name="Content Placeholder 2"/>
          <p:cNvSpPr>
            <a:spLocks noGrp="1"/>
          </p:cNvSpPr>
          <p:nvPr>
            <p:ph idx="1"/>
          </p:nvPr>
        </p:nvSpPr>
        <p:spPr>
          <a:xfrm>
            <a:off x="609600" y="2362200"/>
            <a:ext cx="7620000" cy="4343400"/>
          </a:xfrm>
        </p:spPr>
        <p:txBody>
          <a:bodyPr>
            <a:normAutofit/>
          </a:bodyPr>
          <a:lstStyle/>
          <a:p>
            <a:pPr algn="just"/>
            <a:r>
              <a:rPr lang="en-US" sz="2000" dirty="0">
                <a:solidFill>
                  <a:schemeClr val="tx1"/>
                </a:solidFill>
                <a:cs typeface="Times New Roman" pitchFamily="18" charset="0"/>
              </a:rPr>
              <a:t>The conflict started when the subsequent state authorities declared that Urdu should be state language of the whole Pakistan.</a:t>
            </a:r>
          </a:p>
          <a:p>
            <a:pPr algn="just"/>
            <a:r>
              <a:rPr lang="en-US" sz="2000" dirty="0">
                <a:solidFill>
                  <a:schemeClr val="tx1"/>
                </a:solidFill>
                <a:cs typeface="Times New Roman" pitchFamily="18" charset="0"/>
              </a:rPr>
              <a:t>Urdu was a language spoken by only 6% of people while ignoring the language of 54.6% people.</a:t>
            </a:r>
          </a:p>
          <a:p>
            <a:pPr algn="just"/>
            <a:r>
              <a:rPr lang="en-US" sz="2000" dirty="0">
                <a:solidFill>
                  <a:schemeClr val="tx1"/>
                </a:solidFill>
                <a:cs typeface="Times New Roman" pitchFamily="18" charset="0"/>
              </a:rPr>
              <a:t>The protest culminated in students-police conflicts in the streets of Dhaka in 21 February 1952 leaving huge blood-shed. </a:t>
            </a:r>
          </a:p>
          <a:p>
            <a:pPr algn="just"/>
            <a:r>
              <a:rPr lang="en-US" sz="2000" dirty="0">
                <a:solidFill>
                  <a:schemeClr val="tx1"/>
                </a:solidFill>
                <a:cs typeface="Times New Roman" pitchFamily="18" charset="0"/>
              </a:rPr>
              <a:t>Finally after years of conflict the central government granted Bengali as official state language of Pakistan.</a:t>
            </a:r>
          </a:p>
          <a:p>
            <a:pPr algn="just"/>
            <a:r>
              <a:rPr lang="en-US" sz="2000" dirty="0">
                <a:solidFill>
                  <a:schemeClr val="tx1"/>
                </a:solidFill>
                <a:cs typeface="Times New Roman" pitchFamily="18" charset="0"/>
              </a:rPr>
              <a:t>21 February is now celebrated as the International Language day since 2000.</a:t>
            </a:r>
          </a:p>
          <a:p>
            <a:pPr algn="just"/>
            <a:endParaRPr lang="en-US" dirty="0"/>
          </a:p>
        </p:txBody>
      </p:sp>
      <p:sp>
        <p:nvSpPr>
          <p:cNvPr id="5" name="Slide Number Placeholder 4"/>
          <p:cNvSpPr>
            <a:spLocks noGrp="1"/>
          </p:cNvSpPr>
          <p:nvPr>
            <p:ph type="sldNum" sz="quarter" idx="12"/>
          </p:nvPr>
        </p:nvSpPr>
        <p:spPr/>
        <p:txBody>
          <a:bodyPr/>
          <a:lstStyle/>
          <a:p>
            <a:fld id="{FD42174A-8CBA-40AA-B387-FA1609FF6A6E}" type="slidenum">
              <a:rPr lang="en-US" smtClean="0"/>
              <a:t>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8494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FD42174A-8CBA-40AA-B387-FA1609FF6A6E}" type="slidenum">
              <a:rPr lang="en-US" smtClean="0"/>
              <a:t>6</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39982"/>
            <a:ext cx="8077200" cy="4401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409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normAutofit/>
          </a:bodyPr>
          <a:lstStyle/>
          <a:p>
            <a:r>
              <a:rPr lang="en-US" sz="2800" dirty="0">
                <a:solidFill>
                  <a:schemeClr val="tx1"/>
                </a:solidFill>
              </a:rPr>
              <a:t>Importance of Language Movement</a:t>
            </a:r>
          </a:p>
        </p:txBody>
      </p:sp>
      <p:sp>
        <p:nvSpPr>
          <p:cNvPr id="2" name="Content Placeholder 1"/>
          <p:cNvSpPr>
            <a:spLocks noGrp="1"/>
          </p:cNvSpPr>
          <p:nvPr>
            <p:ph idx="1"/>
          </p:nvPr>
        </p:nvSpPr>
        <p:spPr>
          <a:xfrm>
            <a:off x="457200" y="1219200"/>
            <a:ext cx="8229600" cy="5638800"/>
          </a:xfrm>
        </p:spPr>
        <p:txBody>
          <a:bodyPr>
            <a:noAutofit/>
          </a:bodyPr>
          <a:lstStyle/>
          <a:p>
            <a:pPr>
              <a:buFont typeface="Wingdings" pitchFamily="2" charset="2"/>
              <a:buChar char="q"/>
            </a:pPr>
            <a:r>
              <a:rPr lang="en-US" sz="2000" dirty="0"/>
              <a:t>The Language Movement is one of the most important days in our history. </a:t>
            </a:r>
          </a:p>
          <a:p>
            <a:pPr>
              <a:buFont typeface="Wingdings" pitchFamily="2" charset="2"/>
              <a:buChar char="q"/>
            </a:pPr>
            <a:r>
              <a:rPr lang="en-US" sz="2000" dirty="0"/>
              <a:t>It has been suggested that the freedom struggle of Bangladesh originated from the Bengali language movement. In a way this is correct, as the basic inspiration for the freedom struggle of the Bengali-speaking people of Pakistan came mainly from linguistic nationalism. </a:t>
            </a:r>
          </a:p>
          <a:p>
            <a:pPr>
              <a:buFont typeface="Wingdings" pitchFamily="2" charset="2"/>
              <a:buChar char="q"/>
            </a:pPr>
            <a:r>
              <a:rPr lang="en-US" sz="2000" dirty="0"/>
              <a:t>Language is the prime carrier of a culture. It is also the most powerful instrument of preserving and developing our tangible and intangible heritage. During the course of world history, many cultures and civilizations have been shattered, devastated and crushed because of the demolition of their languages. </a:t>
            </a:r>
          </a:p>
          <a:p>
            <a:endParaRPr lang="en-US" sz="2000" dirty="0"/>
          </a:p>
          <a:p>
            <a:pPr marL="109728" indent="0">
              <a:buNone/>
            </a:pPr>
            <a:endParaRPr lang="en-US" sz="2000" dirty="0"/>
          </a:p>
        </p:txBody>
      </p:sp>
      <p:sp>
        <p:nvSpPr>
          <p:cNvPr id="4" name="Slide Number Placeholder 3"/>
          <p:cNvSpPr>
            <a:spLocks noGrp="1"/>
          </p:cNvSpPr>
          <p:nvPr>
            <p:ph type="sldNum" sz="quarter" idx="12"/>
          </p:nvPr>
        </p:nvSpPr>
        <p:spPr/>
        <p:txBody>
          <a:bodyPr/>
          <a:lstStyle/>
          <a:p>
            <a:fld id="{FD42174A-8CBA-40AA-B387-FA1609FF6A6E}" type="slidenum">
              <a:rPr lang="en-US" smtClean="0"/>
              <a:t>7</a:t>
            </a:fld>
            <a:endParaRPr lang="en-US"/>
          </a:p>
        </p:txBody>
      </p:sp>
    </p:spTree>
    <p:extLst>
      <p:ext uri="{BB962C8B-B14F-4D97-AF65-F5344CB8AC3E}">
        <p14:creationId xmlns:p14="http://schemas.microsoft.com/office/powerpoint/2010/main" val="410596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itchFamily="2" charset="2"/>
              <a:buChar char="q"/>
            </a:pPr>
            <a:r>
              <a:rPr lang="en-US" sz="2000" dirty="0"/>
              <a:t>Language is not only the principal representative of a culture of one nation but it also creates sense of patriotism and nationalism in people’s mind. Bengali and Bangla language is an appropriate example of that. </a:t>
            </a:r>
          </a:p>
          <a:p>
            <a:pPr>
              <a:buFont typeface="Wingdings" pitchFamily="2" charset="2"/>
              <a:buChar char="q"/>
            </a:pPr>
            <a:r>
              <a:rPr lang="en-US" sz="2000" dirty="0"/>
              <a:t>Bengali people created one of the greatest political and cultural histories in the 20th century. The events of 21 February 1952 proved that a nation which is strong and powerful politically cannot destroy a spirited civilized nation if they have a unifying language like Bangla. </a:t>
            </a:r>
          </a:p>
          <a:p>
            <a:pPr>
              <a:buFont typeface="Wingdings" pitchFamily="2" charset="2"/>
              <a:buChar char="q"/>
            </a:pPr>
            <a:r>
              <a:rPr lang="en-US" sz="2000" dirty="0"/>
              <a:t>The General Election of 1954 and the language Issue: In March 1954, The United Front pledged that if they won in election, the following steps would be taken: </a:t>
            </a:r>
          </a:p>
          <a:p>
            <a:endParaRPr lang="en-US" sz="2000" dirty="0"/>
          </a:p>
        </p:txBody>
      </p:sp>
      <p:sp>
        <p:nvSpPr>
          <p:cNvPr id="4" name="Slide Number Placeholder 3"/>
          <p:cNvSpPr>
            <a:spLocks noGrp="1"/>
          </p:cNvSpPr>
          <p:nvPr>
            <p:ph type="sldNum" sz="quarter" idx="12"/>
          </p:nvPr>
        </p:nvSpPr>
        <p:spPr/>
        <p:txBody>
          <a:bodyPr/>
          <a:lstStyle/>
          <a:p>
            <a:fld id="{FD42174A-8CBA-40AA-B387-FA1609FF6A6E}" type="slidenum">
              <a:rPr lang="en-US" smtClean="0"/>
              <a:t>8</a:t>
            </a:fld>
            <a:endParaRPr lang="en-US"/>
          </a:p>
        </p:txBody>
      </p:sp>
      <p:sp>
        <p:nvSpPr>
          <p:cNvPr id="6" name="Rectangle 5"/>
          <p:cNvSpPr/>
          <p:nvPr/>
        </p:nvSpPr>
        <p:spPr>
          <a:xfrm>
            <a:off x="838200" y="5380672"/>
            <a:ext cx="8001000" cy="923330"/>
          </a:xfrm>
          <a:prstGeom prst="rect">
            <a:avLst/>
          </a:prstGeom>
        </p:spPr>
        <p:txBody>
          <a:bodyPr wrap="square">
            <a:spAutoFit/>
          </a:bodyPr>
          <a:lstStyle/>
          <a:p>
            <a:pPr marL="285750" lvl="0" indent="-285750">
              <a:buFont typeface="Wingdings" pitchFamily="2" charset="2"/>
              <a:buChar char="ü"/>
            </a:pPr>
            <a:r>
              <a:rPr lang="en-US" dirty="0"/>
              <a:t>Bengali will be made one of the state languages of Pakistan.</a:t>
            </a:r>
          </a:p>
          <a:p>
            <a:pPr marL="285750" lvl="0" indent="-285750">
              <a:buFont typeface="Wingdings" pitchFamily="2" charset="2"/>
              <a:buChar char="ü"/>
            </a:pPr>
            <a:r>
              <a:rPr lang="en-US" dirty="0"/>
              <a:t>Arrangements will be made to impart education through the mother tongue only.</a:t>
            </a:r>
          </a:p>
        </p:txBody>
      </p:sp>
    </p:spTree>
    <p:extLst>
      <p:ext uri="{BB962C8B-B14F-4D97-AF65-F5344CB8AC3E}">
        <p14:creationId xmlns:p14="http://schemas.microsoft.com/office/powerpoint/2010/main" val="3258967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42174A-8CBA-40AA-B387-FA1609FF6A6E}" type="slidenum">
              <a:rPr lang="en-US" smtClean="0"/>
              <a:t>9</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3200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2400" y="5934670"/>
            <a:ext cx="3581400" cy="923330"/>
          </a:xfrm>
          <a:prstGeom prst="rect">
            <a:avLst/>
          </a:prstGeom>
        </p:spPr>
        <p:txBody>
          <a:bodyPr wrap="square">
            <a:spAutoFit/>
          </a:bodyPr>
          <a:lstStyle/>
          <a:p>
            <a:r>
              <a:rPr lang="en-US" dirty="0"/>
              <a:t>The first </a:t>
            </a:r>
            <a:r>
              <a:rPr lang="en-US" dirty="0" err="1"/>
              <a:t>Shahid</a:t>
            </a:r>
            <a:r>
              <a:rPr lang="en-US" dirty="0"/>
              <a:t> </a:t>
            </a:r>
            <a:r>
              <a:rPr lang="en-US" dirty="0" err="1"/>
              <a:t>Minar</a:t>
            </a:r>
            <a:r>
              <a:rPr lang="en-US" dirty="0"/>
              <a:t>. This photograph was taken on Feb. 24, 1952.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436" y="1203614"/>
            <a:ext cx="4999181" cy="3749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9136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174</TotalTime>
  <Words>975</Words>
  <Application>Microsoft Office PowerPoint</Application>
  <PresentationFormat>On-screen Show (4:3)</PresentationFormat>
  <Paragraphs>111</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Times New Roman</vt:lpstr>
      <vt:lpstr>Wingdings</vt:lpstr>
      <vt:lpstr>Clarity</vt:lpstr>
      <vt:lpstr>Lecture-10  Birth of Bangladesh</vt:lpstr>
      <vt:lpstr>Creation of Two States:</vt:lpstr>
      <vt:lpstr>Pakistan State</vt:lpstr>
      <vt:lpstr>Background of Independence </vt:lpstr>
      <vt:lpstr>Language Movement (1952)</vt:lpstr>
      <vt:lpstr>PowerPoint Presentation</vt:lpstr>
      <vt:lpstr>Importance of Language Movement</vt:lpstr>
      <vt:lpstr>PowerPoint Presentation</vt:lpstr>
      <vt:lpstr>PowerPoint Presentation</vt:lpstr>
      <vt:lpstr>Six Points Movement:</vt:lpstr>
      <vt:lpstr>PowerPoint Presentation</vt:lpstr>
      <vt:lpstr>Mass Upsurge of 1969 </vt:lpstr>
      <vt:lpstr>Call for Independence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Basics Of The War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 [2010]</dc:creator>
  <cp:lastModifiedBy>USER</cp:lastModifiedBy>
  <cp:revision>99</cp:revision>
  <dcterms:created xsi:type="dcterms:W3CDTF">2018-03-19T08:51:23Z</dcterms:created>
  <dcterms:modified xsi:type="dcterms:W3CDTF">2020-03-08T13:02:16Z</dcterms:modified>
</cp:coreProperties>
</file>